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1"/>
    <p:sldId id="257" r:id="rId22"/>
    <p:sldId id="258" r:id="rId23"/>
    <p:sldId id="259" r:id="rId24"/>
    <p:sldId id="260" r:id="rId25"/>
    <p:sldId id="261" r:id="rId26"/>
    <p:sldId id="262" r:id="rId27"/>
    <p:sldId id="263" r:id="rId28"/>
    <p:sldId id="264" r:id="rId29"/>
    <p:sldId id="265" r:id="rId30"/>
    <p:sldId id="266" r:id="rId31"/>
    <p:sldId id="267" r:id="rId32"/>
    <p:sldId id="268" r:id="rId33"/>
    <p:sldId id="269" r:id="rId34"/>
  </p:sldIdLst>
  <p:sldSz cx="18288000" cy="10287000"/>
  <p:notesSz cx="6858000" cy="9144000"/>
  <p:embeddedFontLst>
    <p:embeddedFont>
      <p:font typeface="Trocchi" charset="1" panose="00000500000000000000"/>
      <p:regular r:id="rId6"/>
    </p:embeddedFont>
    <p:embeddedFont>
      <p:font typeface="Arimo" charset="1" panose="020B0604020202020204"/>
      <p:regular r:id="rId7"/>
    </p:embeddedFont>
    <p:embeddedFont>
      <p:font typeface="Arimo Bold" charset="1" panose="020B0704020202020204"/>
      <p:regular r:id="rId8"/>
    </p:embeddedFont>
    <p:embeddedFont>
      <p:font typeface="Arimo Italics" charset="1" panose="020B0604020202090204"/>
      <p:regular r:id="rId9"/>
    </p:embeddedFont>
    <p:embeddedFont>
      <p:font typeface="Arimo Bold Italics" charset="1" panose="020B0704020202090204"/>
      <p:regular r:id="rId10"/>
    </p:embeddedFont>
    <p:embeddedFont>
      <p:font typeface="Abril Fatface" charset="1" panose="02000503000000020003"/>
      <p:regular r:id="rId11"/>
    </p:embeddedFont>
    <p:embeddedFont>
      <p:font typeface="Abril Fatface Italics" charset="1" panose="02000503000000020003"/>
      <p:regular r:id="rId12"/>
    </p:embeddedFont>
    <p:embeddedFont>
      <p:font typeface="Open Sans" charset="1" panose="020B0606030504020204"/>
      <p:regular r:id="rId13"/>
    </p:embeddedFont>
    <p:embeddedFont>
      <p:font typeface="Open Sans Bold" charset="1" panose="020B0806030504020204"/>
      <p:regular r:id="rId14"/>
    </p:embeddedFont>
    <p:embeddedFont>
      <p:font typeface="Open Sans Italics" charset="1" panose="020B0606030504020204"/>
      <p:regular r:id="rId15"/>
    </p:embeddedFont>
    <p:embeddedFont>
      <p:font typeface="Open Sans Bold Italics" charset="1" panose="020B0806030504020204"/>
      <p:regular r:id="rId16"/>
    </p:embeddedFont>
    <p:embeddedFont>
      <p:font typeface="Open Sans Light" charset="1" panose="020B0306030504020204"/>
      <p:regular r:id="rId17"/>
    </p:embeddedFont>
    <p:embeddedFont>
      <p:font typeface="Open Sans Light Italics" charset="1" panose="020B0306030504020204"/>
      <p:regular r:id="rId18"/>
    </p:embeddedFont>
    <p:embeddedFont>
      <p:font typeface="Open Sans Ultra-Bold" charset="1" panose="00000000000000000000"/>
      <p:regular r:id="rId19"/>
    </p:embeddedFont>
    <p:embeddedFont>
      <p:font typeface="Open Sans Ultra-Bold Italics" charset="1" panose="00000000000000000000"/>
      <p:regular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slides/slide1.xml" Type="http://schemas.openxmlformats.org/officeDocument/2006/relationships/slide"/><Relationship Id="rId22" Target="slides/slide2.xml" Type="http://schemas.openxmlformats.org/officeDocument/2006/relationships/slide"/><Relationship Id="rId23" Target="slides/slide3.xml" Type="http://schemas.openxmlformats.org/officeDocument/2006/relationships/slide"/><Relationship Id="rId24" Target="slides/slide4.xml" Type="http://schemas.openxmlformats.org/officeDocument/2006/relationships/slide"/><Relationship Id="rId25" Target="slides/slide5.xml" Type="http://schemas.openxmlformats.org/officeDocument/2006/relationships/slide"/><Relationship Id="rId26" Target="slides/slide6.xml" Type="http://schemas.openxmlformats.org/officeDocument/2006/relationships/slide"/><Relationship Id="rId27" Target="slides/slide7.xml" Type="http://schemas.openxmlformats.org/officeDocument/2006/relationships/slide"/><Relationship Id="rId28" Target="slides/slide8.xml" Type="http://schemas.openxmlformats.org/officeDocument/2006/relationships/slide"/><Relationship Id="rId29" Target="slides/slide9.xml" Type="http://schemas.openxmlformats.org/officeDocument/2006/relationships/slide"/><Relationship Id="rId3" Target="viewProps.xml" Type="http://schemas.openxmlformats.org/officeDocument/2006/relationships/viewProps"/><Relationship Id="rId30" Target="slides/slide10.xml" Type="http://schemas.openxmlformats.org/officeDocument/2006/relationships/slide"/><Relationship Id="rId31" Target="slides/slide11.xml" Type="http://schemas.openxmlformats.org/officeDocument/2006/relationships/slide"/><Relationship Id="rId32" Target="slides/slide12.xml" Type="http://schemas.openxmlformats.org/officeDocument/2006/relationships/slide"/><Relationship Id="rId33" Target="slides/slide13.xml" Type="http://schemas.openxmlformats.org/officeDocument/2006/relationships/slide"/><Relationship Id="rId34" Target="slides/slide14.xml" Type="http://schemas.openxmlformats.org/officeDocument/2006/relationships/slide"/><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5.jpe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6.jpe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png" Type="http://schemas.openxmlformats.org/officeDocument/2006/relationships/image"/><Relationship Id="rId4" Target="../media/image19.sv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 Id="rId3" Target="../media/image9.jpe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401789" y="2243630"/>
            <a:ext cx="4259794" cy="5348721"/>
          </a:xfrm>
          <a:custGeom>
            <a:avLst/>
            <a:gdLst/>
            <a:ahLst/>
            <a:cxnLst/>
            <a:rect r="r" b="b" t="t" l="l"/>
            <a:pathLst>
              <a:path h="5348721" w="4259794">
                <a:moveTo>
                  <a:pt x="0" y="0"/>
                </a:moveTo>
                <a:lnTo>
                  <a:pt x="4259794" y="0"/>
                </a:lnTo>
                <a:lnTo>
                  <a:pt x="4259794" y="5348721"/>
                </a:lnTo>
                <a:lnTo>
                  <a:pt x="0" y="5348721"/>
                </a:lnTo>
                <a:lnTo>
                  <a:pt x="0" y="0"/>
                </a:lnTo>
                <a:close/>
              </a:path>
            </a:pathLst>
          </a:custGeom>
          <a:blipFill>
            <a:blip r:embed="rId2">
              <a:alphaModFix amt="12000"/>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5577929" y="4337933"/>
            <a:ext cx="7132141" cy="747100"/>
          </a:xfrm>
          <a:prstGeom prst="rect">
            <a:avLst/>
          </a:prstGeom>
        </p:spPr>
        <p:txBody>
          <a:bodyPr anchor="t" rtlCol="false" tIns="0" lIns="0" bIns="0" rIns="0">
            <a:spAutoFit/>
          </a:bodyPr>
          <a:lstStyle/>
          <a:p>
            <a:pPr algn="ctr">
              <a:lnSpc>
                <a:spcPts val="6071"/>
              </a:lnSpc>
              <a:spcBef>
                <a:spcPct val="0"/>
              </a:spcBef>
            </a:pPr>
            <a:r>
              <a:rPr lang="en-US" sz="4336">
                <a:solidFill>
                  <a:srgbClr val="000000"/>
                </a:solidFill>
                <a:latin typeface="Arimo"/>
              </a:rPr>
              <a:t>All about Small Scale LLM’s !</a:t>
            </a:r>
          </a:p>
        </p:txBody>
      </p:sp>
      <p:sp>
        <p:nvSpPr>
          <p:cNvPr name="TextBox 4" id="4"/>
          <p:cNvSpPr txBox="true"/>
          <p:nvPr/>
        </p:nvSpPr>
        <p:spPr>
          <a:xfrm rot="0">
            <a:off x="7418537" y="5293986"/>
            <a:ext cx="3188866" cy="372745"/>
          </a:xfrm>
          <a:prstGeom prst="rect">
            <a:avLst/>
          </a:prstGeom>
        </p:spPr>
        <p:txBody>
          <a:bodyPr anchor="t" rtlCol="false" tIns="0" lIns="0" bIns="0" rIns="0">
            <a:spAutoFit/>
          </a:bodyPr>
          <a:lstStyle/>
          <a:p>
            <a:pPr algn="ctr">
              <a:lnSpc>
                <a:spcPts val="3079"/>
              </a:lnSpc>
            </a:pPr>
            <a:r>
              <a:rPr lang="en-US" sz="2199">
                <a:solidFill>
                  <a:srgbClr val="000000"/>
                </a:solidFill>
                <a:latin typeface="Trocchi"/>
              </a:rPr>
              <a:t>By Anustup Mukherjee</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346558" y="2023731"/>
            <a:ext cx="13594883" cy="6773975"/>
          </a:xfrm>
          <a:custGeom>
            <a:avLst/>
            <a:gdLst/>
            <a:ahLst/>
            <a:cxnLst/>
            <a:rect r="r" b="b" t="t" l="l"/>
            <a:pathLst>
              <a:path h="6773975" w="13594883">
                <a:moveTo>
                  <a:pt x="0" y="0"/>
                </a:moveTo>
                <a:lnTo>
                  <a:pt x="13594884" y="0"/>
                </a:lnTo>
                <a:lnTo>
                  <a:pt x="13594884" y="6773976"/>
                </a:lnTo>
                <a:lnTo>
                  <a:pt x="0" y="6773976"/>
                </a:lnTo>
                <a:lnTo>
                  <a:pt x="0" y="0"/>
                </a:lnTo>
                <a:close/>
              </a:path>
            </a:pathLst>
          </a:custGeom>
          <a:blipFill>
            <a:blip r:embed="rId2"/>
            <a:stretch>
              <a:fillRect l="0" t="0" r="0" b="0"/>
            </a:stretch>
          </a:blipFill>
        </p:spPr>
      </p:sp>
      <p:sp>
        <p:nvSpPr>
          <p:cNvPr name="TextBox 3" id="3"/>
          <p:cNvSpPr txBox="true"/>
          <p:nvPr/>
        </p:nvSpPr>
        <p:spPr>
          <a:xfrm rot="0">
            <a:off x="5993759" y="676586"/>
            <a:ext cx="5304928" cy="618503"/>
          </a:xfrm>
          <a:prstGeom prst="rect">
            <a:avLst/>
          </a:prstGeom>
        </p:spPr>
        <p:txBody>
          <a:bodyPr anchor="t" rtlCol="false" tIns="0" lIns="0" bIns="0" rIns="0">
            <a:spAutoFit/>
          </a:bodyPr>
          <a:lstStyle/>
          <a:p>
            <a:pPr algn="ctr">
              <a:lnSpc>
                <a:spcPts val="4962"/>
              </a:lnSpc>
              <a:spcBef>
                <a:spcPct val="0"/>
              </a:spcBef>
            </a:pPr>
            <a:r>
              <a:rPr lang="en-US" sz="3544">
                <a:solidFill>
                  <a:srgbClr val="000000"/>
                </a:solidFill>
                <a:latin typeface="Arimo"/>
              </a:rPr>
              <a:t>Domain Adaptive Learning</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458519" y="1672376"/>
            <a:ext cx="15145566" cy="6942249"/>
          </a:xfrm>
          <a:custGeom>
            <a:avLst/>
            <a:gdLst/>
            <a:ahLst/>
            <a:cxnLst/>
            <a:rect r="r" b="b" t="t" l="l"/>
            <a:pathLst>
              <a:path h="6942249" w="15145566">
                <a:moveTo>
                  <a:pt x="0" y="0"/>
                </a:moveTo>
                <a:lnTo>
                  <a:pt x="15145566" y="0"/>
                </a:lnTo>
                <a:lnTo>
                  <a:pt x="15145566" y="6942248"/>
                </a:lnTo>
                <a:lnTo>
                  <a:pt x="0" y="6942248"/>
                </a:lnTo>
                <a:lnTo>
                  <a:pt x="0" y="0"/>
                </a:lnTo>
                <a:close/>
              </a:path>
            </a:pathLst>
          </a:custGeom>
          <a:blipFill>
            <a:blip r:embed="rId2"/>
            <a:stretch>
              <a:fillRect l="0" t="0" r="0" b="0"/>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132241" y="1117129"/>
            <a:ext cx="11198612" cy="8052743"/>
          </a:xfrm>
          <a:custGeom>
            <a:avLst/>
            <a:gdLst/>
            <a:ahLst/>
            <a:cxnLst/>
            <a:rect r="r" b="b" t="t" l="l"/>
            <a:pathLst>
              <a:path h="8052743" w="11198612">
                <a:moveTo>
                  <a:pt x="0" y="0"/>
                </a:moveTo>
                <a:lnTo>
                  <a:pt x="11198612" y="0"/>
                </a:lnTo>
                <a:lnTo>
                  <a:pt x="11198612" y="8052742"/>
                </a:lnTo>
                <a:lnTo>
                  <a:pt x="0" y="8052742"/>
                </a:lnTo>
                <a:lnTo>
                  <a:pt x="0" y="0"/>
                </a:lnTo>
                <a:close/>
              </a:path>
            </a:pathLst>
          </a:custGeom>
          <a:blipFill>
            <a:blip r:embed="rId2"/>
            <a:stretch>
              <a:fillRect l="0" t="0" r="0" b="0"/>
            </a:stretch>
          </a:blipFill>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249406" y="2667438"/>
            <a:ext cx="15789188" cy="4533753"/>
          </a:xfrm>
          <a:custGeom>
            <a:avLst/>
            <a:gdLst/>
            <a:ahLst/>
            <a:cxnLst/>
            <a:rect r="r" b="b" t="t" l="l"/>
            <a:pathLst>
              <a:path h="4533753" w="15789188">
                <a:moveTo>
                  <a:pt x="0" y="0"/>
                </a:moveTo>
                <a:lnTo>
                  <a:pt x="15789188" y="0"/>
                </a:lnTo>
                <a:lnTo>
                  <a:pt x="15789188" y="4533753"/>
                </a:lnTo>
                <a:lnTo>
                  <a:pt x="0" y="4533753"/>
                </a:lnTo>
                <a:lnTo>
                  <a:pt x="0" y="0"/>
                </a:lnTo>
                <a:close/>
              </a:path>
            </a:pathLst>
          </a:custGeom>
          <a:blipFill>
            <a:blip r:embed="rId2"/>
            <a:stretch>
              <a:fillRect l="0" t="0" r="0" b="0"/>
            </a:stretch>
          </a:blipFill>
        </p:spPr>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4196380" y="3265206"/>
            <a:ext cx="9895239" cy="4991027"/>
          </a:xfrm>
          <a:custGeom>
            <a:avLst/>
            <a:gdLst/>
            <a:ahLst/>
            <a:cxnLst/>
            <a:rect r="r" b="b" t="t" l="l"/>
            <a:pathLst>
              <a:path h="4991027" w="9895239">
                <a:moveTo>
                  <a:pt x="0" y="0"/>
                </a:moveTo>
                <a:lnTo>
                  <a:pt x="9895240" y="0"/>
                </a:lnTo>
                <a:lnTo>
                  <a:pt x="9895240" y="4991027"/>
                </a:lnTo>
                <a:lnTo>
                  <a:pt x="0" y="4991027"/>
                </a:lnTo>
                <a:lnTo>
                  <a:pt x="0" y="0"/>
                </a:lnTo>
                <a:close/>
              </a:path>
            </a:pathLst>
          </a:custGeom>
          <a:blipFill>
            <a:blip r:embed="rId2"/>
            <a:stretch>
              <a:fillRect l="-898" t="0" r="-8341" b="0"/>
            </a:stretch>
          </a:blipFill>
        </p:spPr>
      </p:sp>
      <p:sp>
        <p:nvSpPr>
          <p:cNvPr name="Freeform 3" id="3"/>
          <p:cNvSpPr/>
          <p:nvPr/>
        </p:nvSpPr>
        <p:spPr>
          <a:xfrm flipH="false" flipV="false" rot="0">
            <a:off x="3598622" y="2667448"/>
            <a:ext cx="1195516" cy="1195516"/>
          </a:xfrm>
          <a:custGeom>
            <a:avLst/>
            <a:gdLst/>
            <a:ahLst/>
            <a:cxnLst/>
            <a:rect r="r" b="b" t="t" l="l"/>
            <a:pathLst>
              <a:path h="1195516" w="1195516">
                <a:moveTo>
                  <a:pt x="0" y="0"/>
                </a:moveTo>
                <a:lnTo>
                  <a:pt x="1195516" y="0"/>
                </a:lnTo>
                <a:lnTo>
                  <a:pt x="1195516" y="1195516"/>
                </a:lnTo>
                <a:lnTo>
                  <a:pt x="0" y="119551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6906400" y="1585408"/>
            <a:ext cx="3980929" cy="1082040"/>
          </a:xfrm>
          <a:prstGeom prst="rect">
            <a:avLst/>
          </a:prstGeom>
        </p:spPr>
        <p:txBody>
          <a:bodyPr anchor="t" rtlCol="false" tIns="0" lIns="0" bIns="0" rIns="0">
            <a:spAutoFit/>
          </a:bodyPr>
          <a:lstStyle/>
          <a:p>
            <a:pPr algn="ctr">
              <a:lnSpc>
                <a:spcPts val="4409"/>
              </a:lnSpc>
            </a:pPr>
            <a:r>
              <a:rPr lang="en-US" sz="3150" u="sng">
                <a:solidFill>
                  <a:srgbClr val="000000"/>
                </a:solidFill>
                <a:latin typeface="Abril Fatface Italics"/>
              </a:rPr>
              <a:t>Thank you </a:t>
            </a:r>
          </a:p>
          <a:p>
            <a:pPr algn="ctr">
              <a:lnSpc>
                <a:spcPts val="4409"/>
              </a:lnSpc>
            </a:pPr>
            <a:r>
              <a:rPr lang="en-US" sz="3150" u="sng">
                <a:solidFill>
                  <a:srgbClr val="000000"/>
                </a:solidFill>
                <a:latin typeface="Abril Fatface Italics"/>
              </a:rPr>
              <a:t>Feel Free to Connect !</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606650" y="2700056"/>
            <a:ext cx="3335075" cy="4180061"/>
          </a:xfrm>
          <a:custGeom>
            <a:avLst/>
            <a:gdLst/>
            <a:ahLst/>
            <a:cxnLst/>
            <a:rect r="r" b="b" t="t" l="l"/>
            <a:pathLst>
              <a:path h="4180061" w="3335075">
                <a:moveTo>
                  <a:pt x="0" y="0"/>
                </a:moveTo>
                <a:lnTo>
                  <a:pt x="3335075" y="0"/>
                </a:lnTo>
                <a:lnTo>
                  <a:pt x="3335075" y="4180061"/>
                </a:lnTo>
                <a:lnTo>
                  <a:pt x="0" y="4180061"/>
                </a:lnTo>
                <a:lnTo>
                  <a:pt x="0" y="0"/>
                </a:lnTo>
                <a:close/>
              </a:path>
            </a:pathLst>
          </a:custGeom>
          <a:blipFill>
            <a:blip r:embed="rId2"/>
            <a:stretch>
              <a:fillRect l="0" t="0" r="0" b="0"/>
            </a:stretch>
          </a:blipFill>
        </p:spPr>
      </p:sp>
      <p:sp>
        <p:nvSpPr>
          <p:cNvPr name="Freeform 3" id="3"/>
          <p:cNvSpPr/>
          <p:nvPr/>
        </p:nvSpPr>
        <p:spPr>
          <a:xfrm flipH="false" flipV="false" rot="0">
            <a:off x="1508837" y="6880117"/>
            <a:ext cx="3432888" cy="1621874"/>
          </a:xfrm>
          <a:custGeom>
            <a:avLst/>
            <a:gdLst/>
            <a:ahLst/>
            <a:cxnLst/>
            <a:rect r="r" b="b" t="t" l="l"/>
            <a:pathLst>
              <a:path h="1621874" w="3432888">
                <a:moveTo>
                  <a:pt x="0" y="0"/>
                </a:moveTo>
                <a:lnTo>
                  <a:pt x="3432888" y="0"/>
                </a:lnTo>
                <a:lnTo>
                  <a:pt x="3432888" y="1621874"/>
                </a:lnTo>
                <a:lnTo>
                  <a:pt x="0" y="1621874"/>
                </a:lnTo>
                <a:lnTo>
                  <a:pt x="0" y="0"/>
                </a:lnTo>
                <a:close/>
              </a:path>
            </a:pathLst>
          </a:custGeom>
          <a:blipFill>
            <a:blip r:embed="rId3"/>
            <a:stretch>
              <a:fillRect l="0" t="0" r="0" b="0"/>
            </a:stretch>
          </a:blipFill>
        </p:spPr>
      </p:sp>
      <p:sp>
        <p:nvSpPr>
          <p:cNvPr name="TextBox 4" id="4"/>
          <p:cNvSpPr txBox="true"/>
          <p:nvPr/>
        </p:nvSpPr>
        <p:spPr>
          <a:xfrm rot="0">
            <a:off x="5524535" y="3639496"/>
            <a:ext cx="10236508" cy="2815800"/>
          </a:xfrm>
          <a:prstGeom prst="rect">
            <a:avLst/>
          </a:prstGeom>
        </p:spPr>
        <p:txBody>
          <a:bodyPr anchor="t" rtlCol="false" tIns="0" lIns="0" bIns="0" rIns="0">
            <a:spAutoFit/>
          </a:bodyPr>
          <a:lstStyle/>
          <a:p>
            <a:pPr algn="r">
              <a:lnSpc>
                <a:spcPts val="3820"/>
              </a:lnSpc>
            </a:pPr>
            <a:r>
              <a:rPr lang="en-US" sz="1910">
                <a:solidFill>
                  <a:srgbClr val="000000"/>
                </a:solidFill>
                <a:latin typeface="Open Sans Bold"/>
              </a:rPr>
              <a:t>Machine Learning Engineer at Newton School, Ex- GSOC(Tensorflow), Samsung, Shell, IIT Patna, WRI, worked with 15 + startups round the globe in developing AI models from scratch, holding patents, research and publications in AI along with Indian young achievers award for contributions in AI development, Spoken at 60 + conferences, hackathons and webinars including HPAIR, MIT tech X , India Summit, Py Bangalore , Belgium Pycon.</a:t>
            </a:r>
          </a:p>
        </p:txBody>
      </p:sp>
    </p:spTree>
  </p:cSld>
  <p:clrMapOvr>
    <a:masterClrMapping/>
  </p:clrMapOvr>
</p:sld>
</file>

<file path=ppt/slides/slide3.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7833606" y="735330"/>
            <a:ext cx="2620789" cy="529590"/>
          </a:xfrm>
          <a:prstGeom prst="rect">
            <a:avLst/>
          </a:prstGeom>
        </p:spPr>
        <p:txBody>
          <a:bodyPr anchor="t" rtlCol="false" tIns="0" lIns="0" bIns="0" rIns="0">
            <a:spAutoFit/>
          </a:bodyPr>
          <a:lstStyle/>
          <a:p>
            <a:pPr algn="ctr">
              <a:lnSpc>
                <a:spcPts val="4409"/>
              </a:lnSpc>
            </a:pPr>
            <a:r>
              <a:rPr lang="en-US" sz="3150">
                <a:solidFill>
                  <a:srgbClr val="000000"/>
                </a:solidFill>
                <a:latin typeface="Abril Fatface"/>
              </a:rPr>
              <a:t>Talk Contents</a:t>
            </a:r>
          </a:p>
        </p:txBody>
      </p:sp>
      <p:sp>
        <p:nvSpPr>
          <p:cNvPr name="TextBox 3" id="3"/>
          <p:cNvSpPr txBox="true"/>
          <p:nvPr/>
        </p:nvSpPr>
        <p:spPr>
          <a:xfrm rot="0">
            <a:off x="815538" y="2640475"/>
            <a:ext cx="16443762" cy="4818495"/>
          </a:xfrm>
          <a:prstGeom prst="rect">
            <a:avLst/>
          </a:prstGeom>
        </p:spPr>
        <p:txBody>
          <a:bodyPr anchor="t" rtlCol="false" tIns="0" lIns="0" bIns="0" rIns="0">
            <a:spAutoFit/>
          </a:bodyPr>
          <a:lstStyle/>
          <a:p>
            <a:pPr algn="ctr" marL="598559" indent="-299280" lvl="1">
              <a:lnSpc>
                <a:spcPts val="3881"/>
              </a:lnSpc>
              <a:buFont typeface="Arial"/>
              <a:buChar char="•"/>
            </a:pPr>
            <a:r>
              <a:rPr lang="en-US" sz="2772">
                <a:solidFill>
                  <a:srgbClr val="000000"/>
                </a:solidFill>
                <a:latin typeface="Trocchi"/>
              </a:rPr>
              <a:t> Understanding Basic Structure and How LLM’s Work</a:t>
            </a:r>
          </a:p>
          <a:p>
            <a:pPr algn="ctr" marL="598559" indent="-299280" lvl="1">
              <a:lnSpc>
                <a:spcPts val="3881"/>
              </a:lnSpc>
              <a:buFont typeface="Arial"/>
              <a:buChar char="•"/>
            </a:pPr>
            <a:r>
              <a:rPr lang="en-US" sz="2772">
                <a:solidFill>
                  <a:srgbClr val="000000"/>
                </a:solidFill>
                <a:latin typeface="Trocchi"/>
              </a:rPr>
              <a:t>Architecture Review:</a:t>
            </a:r>
          </a:p>
          <a:p>
            <a:pPr algn="ctr" marL="1197119" indent="-399040" lvl="2">
              <a:lnSpc>
                <a:spcPts val="3881"/>
              </a:lnSpc>
              <a:buFont typeface="Arial"/>
              <a:buChar char="⚬"/>
            </a:pPr>
            <a:r>
              <a:rPr lang="en-US" sz="2772">
                <a:solidFill>
                  <a:srgbClr val="000000"/>
                </a:solidFill>
                <a:latin typeface="Trocchi"/>
              </a:rPr>
              <a:t>LLaMa 2</a:t>
            </a:r>
          </a:p>
          <a:p>
            <a:pPr algn="ctr" marL="1197119" indent="-399040" lvl="2">
              <a:lnSpc>
                <a:spcPts val="3881"/>
              </a:lnSpc>
              <a:buFont typeface="Arial"/>
              <a:buChar char="⚬"/>
            </a:pPr>
            <a:r>
              <a:rPr lang="en-US" sz="2772">
                <a:solidFill>
                  <a:srgbClr val="000000"/>
                </a:solidFill>
                <a:latin typeface="Trocchi"/>
              </a:rPr>
              <a:t>Zephyr</a:t>
            </a:r>
          </a:p>
          <a:p>
            <a:pPr algn="ctr" marL="1197119" indent="-399040" lvl="2">
              <a:lnSpc>
                <a:spcPts val="3881"/>
              </a:lnSpc>
              <a:buFont typeface="Arial"/>
              <a:buChar char="⚬"/>
            </a:pPr>
            <a:r>
              <a:rPr lang="en-US" sz="2772">
                <a:solidFill>
                  <a:srgbClr val="000000"/>
                </a:solidFill>
                <a:latin typeface="Trocchi"/>
              </a:rPr>
              <a:t>Mistral</a:t>
            </a:r>
          </a:p>
          <a:p>
            <a:pPr algn="ctr" marL="598559" indent="-299280" lvl="1">
              <a:lnSpc>
                <a:spcPts val="3881"/>
              </a:lnSpc>
              <a:buFont typeface="Arial"/>
              <a:buChar char="•"/>
            </a:pPr>
            <a:r>
              <a:rPr lang="en-US" sz="2772">
                <a:solidFill>
                  <a:srgbClr val="000000"/>
                </a:solidFill>
                <a:latin typeface="Trocchi"/>
              </a:rPr>
              <a:t>What is Human Machine Intent Alignment and why is it important for Gen-AI applications</a:t>
            </a:r>
          </a:p>
          <a:p>
            <a:pPr algn="ctr" marL="598559" indent="-299280" lvl="1">
              <a:lnSpc>
                <a:spcPts val="3881"/>
              </a:lnSpc>
              <a:buFont typeface="Arial"/>
              <a:buChar char="•"/>
            </a:pPr>
            <a:r>
              <a:rPr lang="en-US" sz="2772">
                <a:solidFill>
                  <a:srgbClr val="000000"/>
                </a:solidFill>
                <a:latin typeface="Trocchi"/>
              </a:rPr>
              <a:t>What is Domain Adaptive Learning</a:t>
            </a:r>
          </a:p>
          <a:p>
            <a:pPr algn="ctr" marL="598559" indent="-299280" lvl="1">
              <a:lnSpc>
                <a:spcPts val="3881"/>
              </a:lnSpc>
              <a:buFont typeface="Arial"/>
              <a:buChar char="•"/>
            </a:pPr>
            <a:r>
              <a:rPr lang="en-US" sz="2772">
                <a:solidFill>
                  <a:srgbClr val="000000"/>
                </a:solidFill>
                <a:latin typeface="Trocchi"/>
              </a:rPr>
              <a:t>How does GPT deal with these?</a:t>
            </a:r>
          </a:p>
          <a:p>
            <a:pPr algn="ctr" marL="598559" indent="-299280" lvl="1">
              <a:lnSpc>
                <a:spcPts val="3881"/>
              </a:lnSpc>
              <a:buFont typeface="Arial"/>
              <a:buChar char="•"/>
            </a:pPr>
            <a:r>
              <a:rPr lang="en-US" sz="2772">
                <a:solidFill>
                  <a:srgbClr val="000000"/>
                </a:solidFill>
                <a:latin typeface="Trocchi"/>
              </a:rPr>
              <a:t>Discussion on Approaches </a:t>
            </a:r>
          </a:p>
          <a:p>
            <a:pPr algn="ctr" marL="598559" indent="-299280" lvl="1">
              <a:lnSpc>
                <a:spcPts val="3881"/>
              </a:lnSpc>
              <a:buFont typeface="Arial"/>
              <a:buChar char="•"/>
            </a:pPr>
            <a:r>
              <a:rPr lang="en-US" sz="2772">
                <a:solidFill>
                  <a:srgbClr val="000000"/>
                </a:solidFill>
                <a:latin typeface="Trocchi"/>
              </a:rPr>
              <a:t>Conclusion </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933783" y="556260"/>
            <a:ext cx="9671692" cy="8060314"/>
          </a:xfrm>
          <a:custGeom>
            <a:avLst/>
            <a:gdLst/>
            <a:ahLst/>
            <a:cxnLst/>
            <a:rect r="r" b="b" t="t" l="l"/>
            <a:pathLst>
              <a:path h="8060314" w="9671692">
                <a:moveTo>
                  <a:pt x="0" y="0"/>
                </a:moveTo>
                <a:lnTo>
                  <a:pt x="9671693" y="0"/>
                </a:lnTo>
                <a:lnTo>
                  <a:pt x="9671693" y="8060314"/>
                </a:lnTo>
                <a:lnTo>
                  <a:pt x="0" y="8060314"/>
                </a:lnTo>
                <a:lnTo>
                  <a:pt x="0" y="0"/>
                </a:lnTo>
                <a:close/>
              </a:path>
            </a:pathLst>
          </a:custGeom>
          <a:blipFill>
            <a:blip r:embed="rId2"/>
            <a:stretch>
              <a:fillRect l="0" t="0" r="0" b="-4827"/>
            </a:stretch>
          </a:blipFill>
        </p:spPr>
      </p:sp>
      <p:sp>
        <p:nvSpPr>
          <p:cNvPr name="TextBox 3" id="3"/>
          <p:cNvSpPr txBox="true"/>
          <p:nvPr/>
        </p:nvSpPr>
        <p:spPr>
          <a:xfrm rot="0">
            <a:off x="7116000" y="499110"/>
            <a:ext cx="3307259" cy="529590"/>
          </a:xfrm>
          <a:prstGeom prst="rect">
            <a:avLst/>
          </a:prstGeom>
        </p:spPr>
        <p:txBody>
          <a:bodyPr anchor="t" rtlCol="false" tIns="0" lIns="0" bIns="0" rIns="0">
            <a:spAutoFit/>
          </a:bodyPr>
          <a:lstStyle/>
          <a:p>
            <a:pPr algn="ctr">
              <a:lnSpc>
                <a:spcPts val="4409"/>
              </a:lnSpc>
            </a:pPr>
            <a:r>
              <a:rPr lang="en-US" sz="3150">
                <a:solidFill>
                  <a:srgbClr val="000000"/>
                </a:solidFill>
                <a:latin typeface="Abril Fatface"/>
              </a:rPr>
              <a:t>LLM in a Nut Shell</a:t>
            </a:r>
          </a:p>
        </p:txBody>
      </p:sp>
      <p:sp>
        <p:nvSpPr>
          <p:cNvPr name="TextBox 4" id="4"/>
          <p:cNvSpPr txBox="true"/>
          <p:nvPr/>
        </p:nvSpPr>
        <p:spPr>
          <a:xfrm rot="0">
            <a:off x="5819826" y="8587999"/>
            <a:ext cx="5562674" cy="297180"/>
          </a:xfrm>
          <a:prstGeom prst="rect">
            <a:avLst/>
          </a:prstGeom>
        </p:spPr>
        <p:txBody>
          <a:bodyPr anchor="t" rtlCol="false" tIns="0" lIns="0" bIns="0" rIns="0">
            <a:spAutoFit/>
          </a:bodyPr>
          <a:lstStyle/>
          <a:p>
            <a:pPr algn="ctr">
              <a:lnSpc>
                <a:spcPts val="2520"/>
              </a:lnSpc>
            </a:pPr>
            <a:r>
              <a:rPr lang="en-US" sz="1800">
                <a:solidFill>
                  <a:srgbClr val="000000"/>
                </a:solidFill>
                <a:latin typeface="Trocchi"/>
              </a:rPr>
              <a:t>For Demo will be using : https://bbycroft.net/llm  </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317675" y="1753708"/>
            <a:ext cx="13652650" cy="7678073"/>
          </a:xfrm>
          <a:custGeom>
            <a:avLst/>
            <a:gdLst/>
            <a:ahLst/>
            <a:cxnLst/>
            <a:rect r="r" b="b" t="t" l="l"/>
            <a:pathLst>
              <a:path h="7678073" w="13652650">
                <a:moveTo>
                  <a:pt x="0" y="0"/>
                </a:moveTo>
                <a:lnTo>
                  <a:pt x="13652650" y="0"/>
                </a:lnTo>
                <a:lnTo>
                  <a:pt x="13652650" y="7678073"/>
                </a:lnTo>
                <a:lnTo>
                  <a:pt x="0" y="7678073"/>
                </a:lnTo>
                <a:lnTo>
                  <a:pt x="0" y="0"/>
                </a:lnTo>
                <a:close/>
              </a:path>
            </a:pathLst>
          </a:custGeom>
          <a:blipFill>
            <a:blip r:embed="rId2"/>
            <a:stretch>
              <a:fillRect l="0" t="0" r="0" b="0"/>
            </a:stretch>
          </a:blipFill>
        </p:spPr>
      </p:sp>
      <p:sp>
        <p:nvSpPr>
          <p:cNvPr name="TextBox 3" id="3"/>
          <p:cNvSpPr txBox="true"/>
          <p:nvPr/>
        </p:nvSpPr>
        <p:spPr>
          <a:xfrm rot="0">
            <a:off x="5581423" y="676586"/>
            <a:ext cx="6129600" cy="618503"/>
          </a:xfrm>
          <a:prstGeom prst="rect">
            <a:avLst/>
          </a:prstGeom>
        </p:spPr>
        <p:txBody>
          <a:bodyPr anchor="t" rtlCol="false" tIns="0" lIns="0" bIns="0" rIns="0">
            <a:spAutoFit/>
          </a:bodyPr>
          <a:lstStyle/>
          <a:p>
            <a:pPr algn="ctr">
              <a:lnSpc>
                <a:spcPts val="4962"/>
              </a:lnSpc>
              <a:spcBef>
                <a:spcPct val="0"/>
              </a:spcBef>
            </a:pPr>
            <a:r>
              <a:rPr lang="en-US" sz="3544">
                <a:solidFill>
                  <a:srgbClr val="000000"/>
                </a:solidFill>
                <a:latin typeface="Arimo"/>
              </a:rPr>
              <a:t>Architecture Review : LLaMa 2</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463354" y="1816313"/>
            <a:ext cx="14106185" cy="7242256"/>
          </a:xfrm>
          <a:custGeom>
            <a:avLst/>
            <a:gdLst/>
            <a:ahLst/>
            <a:cxnLst/>
            <a:rect r="r" b="b" t="t" l="l"/>
            <a:pathLst>
              <a:path h="7242256" w="14106185">
                <a:moveTo>
                  <a:pt x="0" y="0"/>
                </a:moveTo>
                <a:lnTo>
                  <a:pt x="14106185" y="0"/>
                </a:lnTo>
                <a:lnTo>
                  <a:pt x="14106185" y="7242256"/>
                </a:lnTo>
                <a:lnTo>
                  <a:pt x="0" y="7242256"/>
                </a:lnTo>
                <a:lnTo>
                  <a:pt x="0" y="0"/>
                </a:lnTo>
                <a:close/>
              </a:path>
            </a:pathLst>
          </a:custGeom>
          <a:blipFill>
            <a:blip r:embed="rId2"/>
            <a:stretch>
              <a:fillRect l="0" t="0" r="0" b="0"/>
            </a:stretch>
          </a:blipFill>
        </p:spPr>
      </p:sp>
      <p:sp>
        <p:nvSpPr>
          <p:cNvPr name="TextBox 3" id="3"/>
          <p:cNvSpPr txBox="true"/>
          <p:nvPr/>
        </p:nvSpPr>
        <p:spPr>
          <a:xfrm rot="0">
            <a:off x="5794631" y="676586"/>
            <a:ext cx="5703184" cy="618503"/>
          </a:xfrm>
          <a:prstGeom prst="rect">
            <a:avLst/>
          </a:prstGeom>
        </p:spPr>
        <p:txBody>
          <a:bodyPr anchor="t" rtlCol="false" tIns="0" lIns="0" bIns="0" rIns="0">
            <a:spAutoFit/>
          </a:bodyPr>
          <a:lstStyle/>
          <a:p>
            <a:pPr algn="ctr">
              <a:lnSpc>
                <a:spcPts val="4962"/>
              </a:lnSpc>
              <a:spcBef>
                <a:spcPct val="0"/>
              </a:spcBef>
            </a:pPr>
            <a:r>
              <a:rPr lang="en-US" sz="3544">
                <a:solidFill>
                  <a:srgbClr val="000000"/>
                </a:solidFill>
                <a:latin typeface="Arimo"/>
              </a:rPr>
              <a:t>Architecture Review : Mistral</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5557546" y="1832927"/>
            <a:ext cx="7172907" cy="6621145"/>
          </a:xfrm>
          <a:custGeom>
            <a:avLst/>
            <a:gdLst/>
            <a:ahLst/>
            <a:cxnLst/>
            <a:rect r="r" b="b" t="t" l="l"/>
            <a:pathLst>
              <a:path h="6621145" w="7172907">
                <a:moveTo>
                  <a:pt x="0" y="0"/>
                </a:moveTo>
                <a:lnTo>
                  <a:pt x="7172908" y="0"/>
                </a:lnTo>
                <a:lnTo>
                  <a:pt x="7172908" y="6621146"/>
                </a:lnTo>
                <a:lnTo>
                  <a:pt x="0" y="6621146"/>
                </a:lnTo>
                <a:lnTo>
                  <a:pt x="0" y="0"/>
                </a:lnTo>
                <a:close/>
              </a:path>
            </a:pathLst>
          </a:custGeom>
          <a:blipFill>
            <a:blip r:embed="rId2"/>
            <a:stretch>
              <a:fillRect l="0" t="0" r="0" b="0"/>
            </a:stretch>
          </a:blipFill>
        </p:spPr>
      </p:sp>
      <p:sp>
        <p:nvSpPr>
          <p:cNvPr name="Freeform 3" id="3"/>
          <p:cNvSpPr/>
          <p:nvPr/>
        </p:nvSpPr>
        <p:spPr>
          <a:xfrm flipH="false" flipV="false" rot="0">
            <a:off x="3984384" y="1160549"/>
            <a:ext cx="9323679" cy="8606473"/>
          </a:xfrm>
          <a:custGeom>
            <a:avLst/>
            <a:gdLst/>
            <a:ahLst/>
            <a:cxnLst/>
            <a:rect r="r" b="b" t="t" l="l"/>
            <a:pathLst>
              <a:path h="8606473" w="9323679">
                <a:moveTo>
                  <a:pt x="0" y="0"/>
                </a:moveTo>
                <a:lnTo>
                  <a:pt x="9323678" y="0"/>
                </a:lnTo>
                <a:lnTo>
                  <a:pt x="9323678" y="8606472"/>
                </a:lnTo>
                <a:lnTo>
                  <a:pt x="0" y="8606472"/>
                </a:lnTo>
                <a:lnTo>
                  <a:pt x="0" y="0"/>
                </a:lnTo>
                <a:close/>
              </a:path>
            </a:pathLst>
          </a:custGeom>
          <a:blipFill>
            <a:blip r:embed="rId3"/>
            <a:stretch>
              <a:fillRect l="0" t="0" r="0" b="0"/>
            </a:stretch>
          </a:blipFill>
        </p:spPr>
      </p:sp>
      <p:sp>
        <p:nvSpPr>
          <p:cNvPr name="TextBox 4" id="4"/>
          <p:cNvSpPr txBox="true"/>
          <p:nvPr/>
        </p:nvSpPr>
        <p:spPr>
          <a:xfrm rot="0">
            <a:off x="7320630" y="676586"/>
            <a:ext cx="2651187" cy="618503"/>
          </a:xfrm>
          <a:prstGeom prst="rect">
            <a:avLst/>
          </a:prstGeom>
        </p:spPr>
        <p:txBody>
          <a:bodyPr anchor="t" rtlCol="false" tIns="0" lIns="0" bIns="0" rIns="0">
            <a:spAutoFit/>
          </a:bodyPr>
          <a:lstStyle/>
          <a:p>
            <a:pPr algn="ctr">
              <a:lnSpc>
                <a:spcPts val="4962"/>
              </a:lnSpc>
              <a:spcBef>
                <a:spcPct val="0"/>
              </a:spcBef>
            </a:pPr>
            <a:r>
              <a:rPr lang="en-US" sz="3544">
                <a:solidFill>
                  <a:srgbClr val="000000"/>
                </a:solidFill>
                <a:latin typeface="Arimo"/>
              </a:rPr>
              <a:t>What is MOE</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861699" y="1917523"/>
            <a:ext cx="10564603" cy="6451954"/>
          </a:xfrm>
          <a:custGeom>
            <a:avLst/>
            <a:gdLst/>
            <a:ahLst/>
            <a:cxnLst/>
            <a:rect r="r" b="b" t="t" l="l"/>
            <a:pathLst>
              <a:path h="6451954" w="10564603">
                <a:moveTo>
                  <a:pt x="0" y="0"/>
                </a:moveTo>
                <a:lnTo>
                  <a:pt x="10564602" y="0"/>
                </a:lnTo>
                <a:lnTo>
                  <a:pt x="10564602" y="6451954"/>
                </a:lnTo>
                <a:lnTo>
                  <a:pt x="0" y="6451954"/>
                </a:lnTo>
                <a:lnTo>
                  <a:pt x="0" y="0"/>
                </a:lnTo>
                <a:close/>
              </a:path>
            </a:pathLst>
          </a:custGeom>
          <a:blipFill>
            <a:blip r:embed="rId2"/>
            <a:stretch>
              <a:fillRect l="0" t="0" r="0" b="0"/>
            </a:stretch>
          </a:blipFill>
        </p:spPr>
      </p:sp>
      <p:sp>
        <p:nvSpPr>
          <p:cNvPr name="Freeform 3" id="3"/>
          <p:cNvSpPr/>
          <p:nvPr/>
        </p:nvSpPr>
        <p:spPr>
          <a:xfrm flipH="false" flipV="false" rot="0">
            <a:off x="2724487" y="1560672"/>
            <a:ext cx="12839025" cy="7840976"/>
          </a:xfrm>
          <a:custGeom>
            <a:avLst/>
            <a:gdLst/>
            <a:ahLst/>
            <a:cxnLst/>
            <a:rect r="r" b="b" t="t" l="l"/>
            <a:pathLst>
              <a:path h="7840976" w="12839025">
                <a:moveTo>
                  <a:pt x="0" y="0"/>
                </a:moveTo>
                <a:lnTo>
                  <a:pt x="12839026" y="0"/>
                </a:lnTo>
                <a:lnTo>
                  <a:pt x="12839026" y="7840976"/>
                </a:lnTo>
                <a:lnTo>
                  <a:pt x="0" y="7840976"/>
                </a:lnTo>
                <a:lnTo>
                  <a:pt x="0" y="0"/>
                </a:lnTo>
                <a:close/>
              </a:path>
            </a:pathLst>
          </a:custGeom>
          <a:blipFill>
            <a:blip r:embed="rId3"/>
            <a:stretch>
              <a:fillRect l="0" t="0" r="0" b="0"/>
            </a:stretch>
          </a:blipFill>
        </p:spPr>
      </p:sp>
      <p:sp>
        <p:nvSpPr>
          <p:cNvPr name="TextBox 4" id="4"/>
          <p:cNvSpPr txBox="true"/>
          <p:nvPr/>
        </p:nvSpPr>
        <p:spPr>
          <a:xfrm rot="0">
            <a:off x="5756831" y="676586"/>
            <a:ext cx="5778784" cy="618503"/>
          </a:xfrm>
          <a:prstGeom prst="rect">
            <a:avLst/>
          </a:prstGeom>
        </p:spPr>
        <p:txBody>
          <a:bodyPr anchor="t" rtlCol="false" tIns="0" lIns="0" bIns="0" rIns="0">
            <a:spAutoFit/>
          </a:bodyPr>
          <a:lstStyle/>
          <a:p>
            <a:pPr algn="ctr">
              <a:lnSpc>
                <a:spcPts val="4962"/>
              </a:lnSpc>
              <a:spcBef>
                <a:spcPct val="0"/>
              </a:spcBef>
            </a:pPr>
            <a:r>
              <a:rPr lang="en-US" sz="3544">
                <a:solidFill>
                  <a:srgbClr val="000000"/>
                </a:solidFill>
                <a:latin typeface="Arimo"/>
              </a:rPr>
              <a:t>Architecture Review : Zephyr</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820910" y="1928804"/>
            <a:ext cx="12646180" cy="6429392"/>
          </a:xfrm>
          <a:custGeom>
            <a:avLst/>
            <a:gdLst/>
            <a:ahLst/>
            <a:cxnLst/>
            <a:rect r="r" b="b" t="t" l="l"/>
            <a:pathLst>
              <a:path h="6429392" w="12646180">
                <a:moveTo>
                  <a:pt x="0" y="0"/>
                </a:moveTo>
                <a:lnTo>
                  <a:pt x="12646180" y="0"/>
                </a:lnTo>
                <a:lnTo>
                  <a:pt x="12646180" y="6429392"/>
                </a:lnTo>
                <a:lnTo>
                  <a:pt x="0" y="6429392"/>
                </a:lnTo>
                <a:lnTo>
                  <a:pt x="0" y="0"/>
                </a:lnTo>
                <a:close/>
              </a:path>
            </a:pathLst>
          </a:custGeom>
          <a:blipFill>
            <a:blip r:embed="rId2"/>
            <a:stretch>
              <a:fillRect l="0" t="0" r="0" b="-32536"/>
            </a:stretch>
          </a:blipFill>
        </p:spPr>
      </p:sp>
      <p:sp>
        <p:nvSpPr>
          <p:cNvPr name="TextBox 3" id="3"/>
          <p:cNvSpPr txBox="true"/>
          <p:nvPr/>
        </p:nvSpPr>
        <p:spPr>
          <a:xfrm rot="0">
            <a:off x="1615622" y="676586"/>
            <a:ext cx="14061203" cy="618503"/>
          </a:xfrm>
          <a:prstGeom prst="rect">
            <a:avLst/>
          </a:prstGeom>
        </p:spPr>
        <p:txBody>
          <a:bodyPr anchor="t" rtlCol="false" tIns="0" lIns="0" bIns="0" rIns="0">
            <a:spAutoFit/>
          </a:bodyPr>
          <a:lstStyle/>
          <a:p>
            <a:pPr algn="ctr">
              <a:lnSpc>
                <a:spcPts val="4962"/>
              </a:lnSpc>
              <a:spcBef>
                <a:spcPct val="0"/>
              </a:spcBef>
            </a:pPr>
            <a:r>
              <a:rPr lang="en-US" sz="3544">
                <a:solidFill>
                  <a:srgbClr val="000000"/>
                </a:solidFill>
                <a:latin typeface="Arimo"/>
              </a:rPr>
              <a:t>Human Machine Intent Alignment and What are the impacts in Gen -AI</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DAF3Bz1sKIg</dc:identifier>
  <dcterms:modified xsi:type="dcterms:W3CDTF">2011-08-01T06:04:30Z</dcterms:modified>
  <cp:revision>1</cp:revision>
  <dc:title>PPT</dc:title>
</cp:coreProperties>
</file>